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66" r:id="rId3"/>
    <p:sldId id="267" r:id="rId4"/>
    <p:sldId id="256" r:id="rId5"/>
    <p:sldId id="258" r:id="rId6"/>
    <p:sldId id="259" r:id="rId7"/>
    <p:sldId id="260" r:id="rId8"/>
    <p:sldId id="261" r:id="rId9"/>
    <p:sldId id="262" r:id="rId10"/>
    <p:sldId id="263" r:id="rId11"/>
    <p:sldId id="264" r:id="rId12"/>
    <p:sldId id="265" r:id="rId13"/>
    <p:sldId id="269" r:id="rId14"/>
    <p:sldId id="270" r:id="rId15"/>
    <p:sldId id="271" r:id="rId16"/>
    <p:sldId id="272" r:id="rId17"/>
    <p:sldId id="273" r:id="rId18"/>
    <p:sldId id="274" r:id="rId19"/>
    <p:sldId id="268"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7FC53F6-FBFF-46F3-99E6-A6E0584EBA4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CB6024-763C-49D7-8385-60F060A363A9}" type="slidenum">
              <a:rPr lang="en-US"/>
              <a:pPr/>
              <a:t>1</a:t>
            </a:fld>
            <a:endParaRPr lang="en-US"/>
          </a:p>
        </p:txBody>
      </p:sp>
      <p:sp>
        <p:nvSpPr>
          <p:cNvPr id="5122" name="Rectangle 2"/>
          <p:cNvSpPr>
            <a:spLocks noRo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1AA910-1F19-4574-A89B-BBD4C3FAF3A7}" type="slidenum">
              <a:rPr lang="en-US"/>
              <a:pPr/>
              <a:t>10</a:t>
            </a:fld>
            <a:endParaRPr lang="en-US"/>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829CAA-A65F-47D4-9C25-08F85ACDC276}" type="slidenum">
              <a:rPr lang="en-US"/>
              <a:pPr/>
              <a:t>11</a:t>
            </a:fld>
            <a:endParaRPr lang="en-US"/>
          </a:p>
        </p:txBody>
      </p:sp>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AF2118-085B-409C-8D57-1D32FCB34912}" type="slidenum">
              <a:rPr lang="en-US"/>
              <a:pPr/>
              <a:t>12</a:t>
            </a:fld>
            <a:endParaRPr lang="en-US"/>
          </a:p>
        </p:txBody>
      </p:sp>
      <p:sp>
        <p:nvSpPr>
          <p:cNvPr id="22530" name="Rectangle 2"/>
          <p:cNvSpPr>
            <a:spLocks noRo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432BE6-0C24-46B6-BE10-8F80385AA776}" type="slidenum">
              <a:rPr lang="en-US"/>
              <a:pPr/>
              <a:t>13</a:t>
            </a:fld>
            <a:endParaRPr lang="en-US"/>
          </a:p>
        </p:txBody>
      </p:sp>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E407F-29A5-4D6B-A393-871E5898612E}" type="slidenum">
              <a:rPr lang="en-US"/>
              <a:pPr/>
              <a:t>14</a:t>
            </a:fld>
            <a:endParaRPr lang="en-US"/>
          </a:p>
        </p:txBody>
      </p:sp>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E92833-B925-40FE-909F-3E1FE7641003}" type="slidenum">
              <a:rPr lang="en-US"/>
              <a:pPr/>
              <a:t>15</a:t>
            </a:fld>
            <a:endParaRPr lang="en-US"/>
          </a:p>
        </p:txBody>
      </p:sp>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222A0A-5F3A-4854-B2C4-A6888506B284}" type="slidenum">
              <a:rPr lang="en-US"/>
              <a:pPr/>
              <a:t>16</a:t>
            </a:fld>
            <a:endParaRPr lang="en-US"/>
          </a:p>
        </p:txBody>
      </p:sp>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0221E7-D7F4-4F05-A9B6-D9E9521F5875}" type="slidenum">
              <a:rPr lang="en-US"/>
              <a:pPr/>
              <a:t>17</a:t>
            </a:fld>
            <a:endParaRPr lang="en-US"/>
          </a:p>
        </p:txBody>
      </p:sp>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09E35A-28A7-4DC8-BE61-B5C40CCC162A}" type="slidenum">
              <a:rPr lang="en-US"/>
              <a:pPr/>
              <a:t>18</a:t>
            </a:fld>
            <a:endParaRPr lang="en-US"/>
          </a:p>
        </p:txBody>
      </p:sp>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395D7E-2AAF-48B3-B813-951F5F22D494}" type="slidenum">
              <a:rPr lang="en-US"/>
              <a:pPr/>
              <a:t>19</a:t>
            </a:fld>
            <a:endParaRPr lang="en-US"/>
          </a:p>
        </p:txBody>
      </p:sp>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274FF-2CD9-4986-B7AB-D2492151152A}" type="slidenum">
              <a:rPr lang="en-US"/>
              <a:pPr/>
              <a:t>2</a:t>
            </a:fld>
            <a:endParaRPr lang="en-US"/>
          </a:p>
        </p:txBody>
      </p:sp>
      <p:sp>
        <p:nvSpPr>
          <p:cNvPr id="25602" name="Rectangle 2"/>
          <p:cNvSpPr>
            <a:spLocks noRo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2ABA62-0847-41E2-821E-9F582141D129}" type="slidenum">
              <a:rPr lang="en-US"/>
              <a:pPr/>
              <a:t>3</a:t>
            </a:fld>
            <a:endParaRPr lang="en-US"/>
          </a:p>
        </p:txBody>
      </p:sp>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873103-C2E6-4894-AB4D-A9C81DD169DE}" type="slidenum">
              <a:rPr lang="en-US"/>
              <a:pPr/>
              <a:t>4</a:t>
            </a:fld>
            <a:endParaRPr lang="en-US"/>
          </a:p>
        </p:txBody>
      </p:sp>
      <p:sp>
        <p:nvSpPr>
          <p:cNvPr id="6146" name="Rectangle 2"/>
          <p:cNvSpPr>
            <a:spLocks noRot="1" noChangeArrowheads="1" noTextEdit="1"/>
          </p:cNvSpPr>
          <p:nvPr>
            <p:ph type="sldImg"/>
          </p:nvPr>
        </p:nvSpPr>
        <p:spPr>
          <a:ln/>
        </p:spPr>
      </p:sp>
      <p:sp>
        <p:nvSpPr>
          <p:cNvPr id="6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5E4F62-F93A-42D8-910B-0AE5DA52A993}" type="slidenum">
              <a:rPr lang="en-US"/>
              <a:pPr/>
              <a:t>5</a:t>
            </a:fld>
            <a:endParaRPr lang="en-US"/>
          </a:p>
        </p:txBody>
      </p:sp>
      <p:sp>
        <p:nvSpPr>
          <p:cNvPr id="8194" name="Rectangle 2"/>
          <p:cNvSpPr>
            <a:spLocks noRot="1" noChangeArrowheads="1" noTextEdit="1"/>
          </p:cNvSpPr>
          <p:nvPr>
            <p:ph type="sldImg"/>
          </p:nvPr>
        </p:nvSpPr>
        <p:spPr>
          <a:ln/>
        </p:spPr>
      </p:sp>
      <p:sp>
        <p:nvSpPr>
          <p:cNvPr id="8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E8585F-466A-4E2A-B854-E362C550CC17}" type="slidenum">
              <a:rPr lang="en-US"/>
              <a:pPr/>
              <a:t>6</a:t>
            </a:fld>
            <a:endParaRPr lang="en-US"/>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CF4298-A93F-4F5A-BD3D-C63E4033D6DC}" type="slidenum">
              <a:rPr lang="en-US"/>
              <a:pPr/>
              <a:t>7</a:t>
            </a:fld>
            <a:endParaRPr lang="en-US"/>
          </a:p>
        </p:txBody>
      </p:sp>
      <p:sp>
        <p:nvSpPr>
          <p:cNvPr id="17410" name="Rectangle 2"/>
          <p:cNvSpPr>
            <a:spLocks noRo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199216-C232-4C16-BDCE-731BF527C096}" type="slidenum">
              <a:rPr lang="en-US"/>
              <a:pPr/>
              <a:t>8</a:t>
            </a:fld>
            <a:endParaRPr lang="en-US"/>
          </a:p>
        </p:txBody>
      </p:sp>
      <p:sp>
        <p:nvSpPr>
          <p:cNvPr id="18434" name="Rectangle 2"/>
          <p:cNvSpPr>
            <a:spLocks noRo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146DDE-2CA8-40A5-B1F3-8D4AEB32F38C}" type="slidenum">
              <a:rPr lang="en-US"/>
              <a:pPr/>
              <a:t>9</a:t>
            </a:fld>
            <a:endParaRPr lang="en-US"/>
          </a:p>
        </p:txBody>
      </p:sp>
      <p:sp>
        <p:nvSpPr>
          <p:cNvPr id="19458" name="Rectangle 2"/>
          <p:cNvSpPr>
            <a:spLocks noRot="1" noChangeArrowheads="1" noTextEdit="1"/>
          </p:cNvSpPr>
          <p:nvPr>
            <p:ph type="sldImg"/>
          </p:nvPr>
        </p:nvSpPr>
        <p:spPr>
          <a:ln/>
        </p:spPr>
      </p:sp>
      <p:sp>
        <p:nvSpPr>
          <p:cNvPr id="1945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6F7656-3A7D-42A5-B977-F093B1F30BA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FB44948-D81E-424C-B8AB-80E1420132D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D5B6FE-6417-4717-B575-E73DF1F9E1B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87B215-A315-4120-9063-4F65BC9EFFA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246BB29-C9BF-41C2-9A67-060294E0AFD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6885291-80A7-4049-B54A-DA84ECB0708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58CD8E6-8951-4FA4-9FA5-426E4E10FC9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AAC3296-C102-4BFB-91E2-076172E0ABB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8D5F191-3574-4259-8FF8-2E9114F8D75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69EE954-1281-4083-83E7-1FC63217CA1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09CAE9C-0A91-4A97-B8CB-D56B465C95A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201C3B7-A2FB-43A7-B48C-75D74C7AE5B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file:///C:\Documents%20and%20Settings\Vanda\My%20Documents\My%20Pictures\Microsoft%20Clip%20Organizer\SN00590_.mid" TargetMode="Externa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audio" Target="file:///C:\Documents%20and%20Settings\Vanda\My%20Documents\My%20Pictures\Microsoft%20Clip%20Organizer\SN00590_.mid" TargetMode="External"/><Relationship Id="rId5" Type="http://schemas.openxmlformats.org/officeDocument/2006/relationships/image" Target="../media/image4.w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SN00590_.mid">
            <a:hlinkClick r:id="" action="ppaction://media"/>
          </p:cNvPr>
          <p:cNvPicPr>
            <a:picLocks noRot="1" noChangeAspect="1" noChangeArrowheads="1"/>
          </p:cNvPicPr>
          <p:nvPr>
            <a:audioFile r:link="rId2"/>
          </p:nvPr>
        </p:nvPicPr>
        <p:blipFill>
          <a:blip r:embed="rId5" cstate="print"/>
          <a:srcRect/>
          <a:stretch>
            <a:fillRect/>
          </a:stretch>
        </p:blipFill>
        <p:spPr bwMode="auto">
          <a:xfrm>
            <a:off x="4449763" y="4267200"/>
            <a:ext cx="244475" cy="244475"/>
          </a:xfrm>
          <a:prstGeom prst="rect">
            <a:avLst/>
          </a:prstGeom>
          <a:noFill/>
        </p:spPr>
      </p:pic>
      <p:sp>
        <p:nvSpPr>
          <p:cNvPr id="3074" name="WordArt 2"/>
          <p:cNvSpPr>
            <a:spLocks noChangeArrowheads="1" noChangeShapeType="1" noTextEdit="1"/>
          </p:cNvSpPr>
          <p:nvPr/>
        </p:nvSpPr>
        <p:spPr bwMode="auto">
          <a:xfrm>
            <a:off x="2133600" y="533400"/>
            <a:ext cx="5486400" cy="1219200"/>
          </a:xfrm>
          <a:prstGeom prst="rect">
            <a:avLst/>
          </a:prstGeom>
        </p:spPr>
        <p:txBody>
          <a:bodyPr wrap="none" fromWordArt="1">
            <a:prstTxWarp prst="textPlain">
              <a:avLst>
                <a:gd name="adj" fmla="val 50000"/>
              </a:avLst>
            </a:prstTxWarp>
          </a:bodyPr>
          <a:lstStyle/>
          <a:p>
            <a:pPr algn="ctr"/>
            <a:r>
              <a:rPr lang="en-U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outerShdw>
                </a:effectLst>
                <a:latin typeface="Apple Butter"/>
              </a:rPr>
              <a:t>Author's Purpose</a:t>
            </a:r>
          </a:p>
        </p:txBody>
      </p:sp>
      <p:sp>
        <p:nvSpPr>
          <p:cNvPr id="3075" name="Text Box 3"/>
          <p:cNvSpPr txBox="1">
            <a:spLocks noChangeArrowheads="1"/>
          </p:cNvSpPr>
          <p:nvPr/>
        </p:nvSpPr>
        <p:spPr bwMode="auto">
          <a:xfrm>
            <a:off x="2565400" y="1981200"/>
            <a:ext cx="4244975" cy="1187450"/>
          </a:xfrm>
          <a:prstGeom prst="rect">
            <a:avLst/>
          </a:prstGeom>
          <a:noFill/>
          <a:ln w="9525">
            <a:noFill/>
            <a:miter lim="800000"/>
            <a:headEnd/>
            <a:tailEnd/>
          </a:ln>
          <a:effectLst/>
        </p:spPr>
        <p:txBody>
          <a:bodyPr wrap="none">
            <a:spAutoFit/>
          </a:bodyPr>
          <a:lstStyle/>
          <a:p>
            <a:pPr algn="ctr" eaLnBrk="0" hangingPunct="0"/>
            <a:r>
              <a:rPr lang="en-US" sz="2400" b="1">
                <a:latin typeface="Times New Roman" pitchFamily="18" charset="0"/>
              </a:rPr>
              <a:t>Created by V. S. Bell</a:t>
            </a:r>
          </a:p>
          <a:p>
            <a:pPr algn="ctr" eaLnBrk="0" hangingPunct="0"/>
            <a:r>
              <a:rPr lang="en-US" sz="2400" b="1">
                <a:latin typeface="Times New Roman" pitchFamily="18" charset="0"/>
              </a:rPr>
              <a:t>H. H. Beam Elementary School</a:t>
            </a:r>
          </a:p>
          <a:p>
            <a:pPr algn="ctr" eaLnBrk="0" hangingPunct="0"/>
            <a:r>
              <a:rPr lang="en-US" sz="2400" b="1">
                <a:latin typeface="Times New Roman" pitchFamily="18" charset="0"/>
              </a:rPr>
              <a:t>Gastonia, NC  28052</a:t>
            </a:r>
          </a:p>
        </p:txBody>
      </p:sp>
      <p:graphicFrame>
        <p:nvGraphicFramePr>
          <p:cNvPr id="3076" name="Object 4"/>
          <p:cNvGraphicFramePr>
            <a:graphicFrameLocks noChangeAspect="1"/>
          </p:cNvGraphicFramePr>
          <p:nvPr/>
        </p:nvGraphicFramePr>
        <p:xfrm>
          <a:off x="2895600" y="3200400"/>
          <a:ext cx="3352800" cy="3167063"/>
        </p:xfrm>
        <a:graphic>
          <a:graphicData uri="http://schemas.openxmlformats.org/presentationml/2006/ole">
            <p:oleObj spid="_x0000_s3076" name="Clip" r:id="rId6" imgW="1173600" imgH="1108800" progId="MS_ClipArt_Gallery.5">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10" fill="hold"/>
                                        <p:tgtEl>
                                          <p:spTgt spid="308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08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914400" y="914400"/>
            <a:ext cx="7467600" cy="3016250"/>
          </a:xfrm>
          <a:prstGeom prst="rect">
            <a:avLst/>
          </a:prstGeom>
          <a:noFill/>
          <a:ln w="9525">
            <a:noFill/>
            <a:miter lim="800000"/>
            <a:headEnd/>
            <a:tailEnd/>
          </a:ln>
          <a:effectLst/>
        </p:spPr>
        <p:txBody>
          <a:bodyPr>
            <a:spAutoFit/>
          </a:bodyPr>
          <a:lstStyle/>
          <a:p>
            <a:pPr>
              <a:spcBef>
                <a:spcPct val="50000"/>
              </a:spcBef>
            </a:pPr>
            <a:r>
              <a:rPr lang="en-US" sz="3200"/>
              <a:t>HAMSTERS FOR SALE: Braxton Pet Store, Northwood Mall: We have a large selection of hamsters for sale this week. They are interesting pets and you will enjoy having one. They are only $ 17.99 this week. Come and buy yours today! </a:t>
            </a:r>
          </a:p>
        </p:txBody>
      </p:sp>
      <p:sp>
        <p:nvSpPr>
          <p:cNvPr id="14340" name="Rectangle 4"/>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4341" name="Text Box 5"/>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14342" name="Text Box 6"/>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14343" name="Text Box 7"/>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43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9" name="Picture 9" descr="j0123919[1]"/>
          <p:cNvPicPr>
            <a:picLocks noChangeAspect="1" noChangeArrowheads="1"/>
          </p:cNvPicPr>
          <p:nvPr/>
        </p:nvPicPr>
        <p:blipFill>
          <a:blip r:embed="rId3" cstate="print"/>
          <a:srcRect/>
          <a:stretch>
            <a:fillRect/>
          </a:stretch>
        </p:blipFill>
        <p:spPr bwMode="auto">
          <a:xfrm>
            <a:off x="5867400" y="1752600"/>
            <a:ext cx="3124200" cy="2990850"/>
          </a:xfrm>
          <a:prstGeom prst="rect">
            <a:avLst/>
          </a:prstGeom>
          <a:noFill/>
        </p:spPr>
      </p:pic>
      <p:sp>
        <p:nvSpPr>
          <p:cNvPr id="15362" name="Text Box 2"/>
          <p:cNvSpPr txBox="1">
            <a:spLocks noChangeArrowheads="1"/>
          </p:cNvSpPr>
          <p:nvPr/>
        </p:nvSpPr>
        <p:spPr bwMode="auto">
          <a:xfrm>
            <a:off x="228600" y="533400"/>
            <a:ext cx="6553200" cy="4478338"/>
          </a:xfrm>
          <a:prstGeom prst="rect">
            <a:avLst/>
          </a:prstGeom>
          <a:noFill/>
          <a:ln w="9525">
            <a:noFill/>
            <a:miter lim="800000"/>
            <a:headEnd/>
            <a:tailEnd/>
          </a:ln>
          <a:effectLst/>
        </p:spPr>
        <p:txBody>
          <a:bodyPr>
            <a:spAutoFit/>
          </a:bodyPr>
          <a:lstStyle/>
          <a:p>
            <a:pPr>
              <a:spcBef>
                <a:spcPct val="50000"/>
              </a:spcBef>
            </a:pPr>
            <a:r>
              <a:rPr lang="en-US"/>
              <a:t>     </a:t>
            </a:r>
            <a:r>
              <a:rPr lang="en-US" sz="3200"/>
              <a:t>Calligraphy is a form of handwriting . A special pen must be used. Letters are formed using up and down strokes. Old documents are usually written in this form. Diplomas , certificates and other awards are written in calligraphy. It is an interesting form of handwriting. </a:t>
            </a:r>
          </a:p>
        </p:txBody>
      </p:sp>
      <p:sp>
        <p:nvSpPr>
          <p:cNvPr id="15364" name="Rectangle 4"/>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5365" name="Text Box 5"/>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15366" name="Text Box 6"/>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15367" name="Text Box 7"/>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536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685800" y="685800"/>
            <a:ext cx="6934200" cy="3990975"/>
          </a:xfrm>
          <a:prstGeom prst="rect">
            <a:avLst/>
          </a:prstGeom>
          <a:noFill/>
          <a:ln w="9525">
            <a:noFill/>
            <a:miter lim="800000"/>
            <a:headEnd/>
            <a:tailEnd/>
          </a:ln>
          <a:effectLst/>
        </p:spPr>
        <p:txBody>
          <a:bodyPr>
            <a:spAutoFit/>
          </a:bodyPr>
          <a:lstStyle/>
          <a:p>
            <a:pPr>
              <a:spcBef>
                <a:spcPct val="50000"/>
              </a:spcBef>
            </a:pPr>
            <a:r>
              <a:rPr lang="en-US"/>
              <a:t>     </a:t>
            </a:r>
            <a:r>
              <a:rPr lang="en-US" sz="3200"/>
              <a:t>Katina and her brother, Jess were playing with the water hose outside one day. Jess was hiding from Katina so she wouldn't squirt him with the water. The back door opened and Katina pointed the water hose toward the door. It was Mom and she was dripping wet! </a:t>
            </a:r>
          </a:p>
        </p:txBody>
      </p:sp>
      <p:sp>
        <p:nvSpPr>
          <p:cNvPr id="16388" name="Rectangle 4"/>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6389" name="Text Box 5"/>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16390" name="Text Box 6"/>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16391" name="Text Box 7"/>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639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609600" y="457200"/>
            <a:ext cx="6934200" cy="4478338"/>
          </a:xfrm>
          <a:prstGeom prst="rect">
            <a:avLst/>
          </a:prstGeom>
          <a:noFill/>
          <a:ln w="9525">
            <a:noFill/>
            <a:miter lim="800000"/>
            <a:headEnd/>
            <a:tailEnd/>
          </a:ln>
          <a:effectLst/>
        </p:spPr>
        <p:txBody>
          <a:bodyPr>
            <a:spAutoFit/>
          </a:bodyPr>
          <a:lstStyle/>
          <a:p>
            <a:pPr>
              <a:spcBef>
                <a:spcPct val="50000"/>
              </a:spcBef>
            </a:pPr>
            <a:r>
              <a:rPr lang="en-US"/>
              <a:t>     </a:t>
            </a:r>
            <a:r>
              <a:rPr lang="en-US" sz="3200"/>
              <a:t>Rosie had the best time making her valentine cards for her classmates. She used red and white paper, heart stickers, markers and anything else she could find. It was great. Her friends are planning a valentine party on Feb. 14th at school. The one she made for her best friend is funny. Funny valentines are nice to get. </a:t>
            </a:r>
          </a:p>
        </p:txBody>
      </p:sp>
      <p:sp>
        <p:nvSpPr>
          <p:cNvPr id="28675" name="Rectangle 3"/>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8676" name="Text Box 4"/>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28677" name="Text Box 5"/>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28678" name="Text Box 6"/>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867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609600" y="457200"/>
            <a:ext cx="6934200" cy="2528888"/>
          </a:xfrm>
          <a:prstGeom prst="rect">
            <a:avLst/>
          </a:prstGeom>
          <a:noFill/>
          <a:ln w="9525">
            <a:noFill/>
            <a:miter lim="800000"/>
            <a:headEnd/>
            <a:tailEnd/>
          </a:ln>
          <a:effectLst/>
        </p:spPr>
        <p:txBody>
          <a:bodyPr>
            <a:spAutoFit/>
          </a:bodyPr>
          <a:lstStyle/>
          <a:p>
            <a:pPr>
              <a:spcBef>
                <a:spcPct val="50000"/>
              </a:spcBef>
            </a:pPr>
            <a:r>
              <a:rPr lang="en-US"/>
              <a:t>     </a:t>
            </a:r>
            <a:r>
              <a:rPr lang="en-US" sz="3200"/>
              <a:t>The easy Chopper 3 will chop your vegetables for you in about 30 seconds. It is easy to use and you can use any vegetable. The cost is $ 29.95. Order yours today! </a:t>
            </a:r>
          </a:p>
        </p:txBody>
      </p:sp>
      <p:sp>
        <p:nvSpPr>
          <p:cNvPr id="30723" name="Rectangle 3"/>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0724" name="Text Box 4"/>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30725" name="Text Box 5"/>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30726" name="Text Box 6"/>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07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609600" y="457200"/>
            <a:ext cx="6934200" cy="2528888"/>
          </a:xfrm>
          <a:prstGeom prst="rect">
            <a:avLst/>
          </a:prstGeom>
          <a:noFill/>
          <a:ln w="9525">
            <a:noFill/>
            <a:miter lim="800000"/>
            <a:headEnd/>
            <a:tailEnd/>
          </a:ln>
          <a:effectLst/>
        </p:spPr>
        <p:txBody>
          <a:bodyPr>
            <a:spAutoFit/>
          </a:bodyPr>
          <a:lstStyle/>
          <a:p>
            <a:pPr>
              <a:spcBef>
                <a:spcPct val="50000"/>
              </a:spcBef>
            </a:pPr>
            <a:r>
              <a:rPr lang="en-US"/>
              <a:t>     </a:t>
            </a:r>
            <a:r>
              <a:rPr lang="en-US" sz="3200"/>
              <a:t>Abraham Lincoln's birthday is on Feb. 12th. He was a great President of the United States. He was our 16th President. He is remembered for freeing the slaves. </a:t>
            </a:r>
          </a:p>
        </p:txBody>
      </p:sp>
      <p:sp>
        <p:nvSpPr>
          <p:cNvPr id="33795" name="Rectangle 3"/>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3796" name="Text Box 4"/>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33797" name="Text Box 5"/>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33798" name="Text Box 6"/>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379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609600" y="457200"/>
            <a:ext cx="6934200" cy="366713"/>
          </a:xfrm>
          <a:prstGeom prst="rect">
            <a:avLst/>
          </a:prstGeom>
          <a:noFill/>
          <a:ln w="9525">
            <a:noFill/>
            <a:miter lim="800000"/>
            <a:headEnd/>
            <a:tailEnd/>
          </a:ln>
          <a:effectLst/>
        </p:spPr>
        <p:txBody>
          <a:bodyPr>
            <a:spAutoFit/>
          </a:bodyPr>
          <a:lstStyle/>
          <a:p>
            <a:pPr>
              <a:spcBef>
                <a:spcPct val="50000"/>
              </a:spcBef>
            </a:pPr>
            <a:r>
              <a:rPr lang="en-US"/>
              <a:t>     </a:t>
            </a:r>
            <a:endParaRPr lang="en-US" sz="3200"/>
          </a:p>
        </p:txBody>
      </p:sp>
      <p:sp>
        <p:nvSpPr>
          <p:cNvPr id="35843" name="Rectangle 3"/>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5844" name="Text Box 4"/>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35845" name="Text Box 5"/>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35846" name="Text Box 6"/>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
        <p:nvSpPr>
          <p:cNvPr id="35847" name="Text Box 7"/>
          <p:cNvSpPr txBox="1">
            <a:spLocks noChangeArrowheads="1"/>
          </p:cNvSpPr>
          <p:nvPr/>
        </p:nvSpPr>
        <p:spPr bwMode="auto">
          <a:xfrm>
            <a:off x="990600" y="685800"/>
            <a:ext cx="7391400" cy="4478338"/>
          </a:xfrm>
          <a:prstGeom prst="rect">
            <a:avLst/>
          </a:prstGeom>
          <a:noFill/>
          <a:ln w="9525">
            <a:noFill/>
            <a:miter lim="800000"/>
            <a:headEnd/>
            <a:tailEnd/>
          </a:ln>
          <a:effectLst/>
        </p:spPr>
        <p:txBody>
          <a:bodyPr>
            <a:spAutoFit/>
          </a:bodyPr>
          <a:lstStyle/>
          <a:p>
            <a:pPr>
              <a:spcBef>
                <a:spcPct val="50000"/>
              </a:spcBef>
            </a:pPr>
            <a:r>
              <a:rPr lang="en-US" sz="3200"/>
              <a:t>Joe had been fishing for over two hours without a single bite. Suddenly there was a nibble at the end of his fishing line.  He stood up on the boat and leaned out too far.  Just then there was a sharp yank on the line.  Joe fell overboard and landed head first into the water. Joe and his friends laughed and laughed.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584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609600" y="457200"/>
            <a:ext cx="6934200" cy="366713"/>
          </a:xfrm>
          <a:prstGeom prst="rect">
            <a:avLst/>
          </a:prstGeom>
          <a:noFill/>
          <a:ln w="9525">
            <a:noFill/>
            <a:miter lim="800000"/>
            <a:headEnd/>
            <a:tailEnd/>
          </a:ln>
          <a:effectLst/>
        </p:spPr>
        <p:txBody>
          <a:bodyPr>
            <a:spAutoFit/>
          </a:bodyPr>
          <a:lstStyle/>
          <a:p>
            <a:pPr>
              <a:spcBef>
                <a:spcPct val="50000"/>
              </a:spcBef>
            </a:pPr>
            <a:r>
              <a:rPr lang="en-US"/>
              <a:t>     </a:t>
            </a:r>
            <a:endParaRPr lang="en-US" sz="3200"/>
          </a:p>
        </p:txBody>
      </p:sp>
      <p:sp>
        <p:nvSpPr>
          <p:cNvPr id="37891" name="Rectangle 3"/>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7892" name="Text Box 4"/>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37893" name="Text Box 5"/>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37894" name="Text Box 6"/>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
        <p:nvSpPr>
          <p:cNvPr id="37895" name="Text Box 7"/>
          <p:cNvSpPr txBox="1">
            <a:spLocks noChangeArrowheads="1"/>
          </p:cNvSpPr>
          <p:nvPr/>
        </p:nvSpPr>
        <p:spPr bwMode="auto">
          <a:xfrm>
            <a:off x="419100" y="381000"/>
            <a:ext cx="8305800" cy="4478338"/>
          </a:xfrm>
          <a:prstGeom prst="rect">
            <a:avLst/>
          </a:prstGeom>
          <a:noFill/>
          <a:ln w="9525">
            <a:noFill/>
            <a:miter lim="800000"/>
            <a:headEnd/>
            <a:tailEnd/>
          </a:ln>
          <a:effectLst/>
        </p:spPr>
        <p:txBody>
          <a:bodyPr>
            <a:spAutoFit/>
          </a:bodyPr>
          <a:lstStyle/>
          <a:p>
            <a:pPr>
              <a:spcBef>
                <a:spcPct val="50000"/>
              </a:spcBef>
            </a:pPr>
            <a:r>
              <a:rPr lang="en-US" sz="3200"/>
              <a:t>     The  giant panda is a bearlike animal that has thick white fur with black markings on its ears, limbs, shoulders, and around its eyes. The giant panda feeds on bamboo forests at high altitudes in western China. It also eats bulbs, roots, eggs, and some small mammals. The cubs are born in late winter. The giant panda is an endangered species and is protected by the Chinese government.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789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609600" y="457200"/>
            <a:ext cx="6934200" cy="366713"/>
          </a:xfrm>
          <a:prstGeom prst="rect">
            <a:avLst/>
          </a:prstGeom>
          <a:noFill/>
          <a:ln w="9525">
            <a:noFill/>
            <a:miter lim="800000"/>
            <a:headEnd/>
            <a:tailEnd/>
          </a:ln>
          <a:effectLst/>
        </p:spPr>
        <p:txBody>
          <a:bodyPr>
            <a:spAutoFit/>
          </a:bodyPr>
          <a:lstStyle/>
          <a:p>
            <a:pPr>
              <a:spcBef>
                <a:spcPct val="50000"/>
              </a:spcBef>
            </a:pPr>
            <a:r>
              <a:rPr lang="en-US"/>
              <a:t>     </a:t>
            </a:r>
            <a:endParaRPr lang="en-US" sz="3200"/>
          </a:p>
        </p:txBody>
      </p:sp>
      <p:sp>
        <p:nvSpPr>
          <p:cNvPr id="39939" name="Rectangle 3"/>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9940" name="Text Box 4"/>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39941" name="Text Box 5"/>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39942" name="Text Box 6"/>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
        <p:nvSpPr>
          <p:cNvPr id="39943" name="Text Box 7"/>
          <p:cNvSpPr txBox="1">
            <a:spLocks noChangeArrowheads="1"/>
          </p:cNvSpPr>
          <p:nvPr/>
        </p:nvSpPr>
        <p:spPr bwMode="auto">
          <a:xfrm>
            <a:off x="419100" y="381000"/>
            <a:ext cx="8305800" cy="3748088"/>
          </a:xfrm>
          <a:prstGeom prst="rect">
            <a:avLst/>
          </a:prstGeom>
          <a:noFill/>
          <a:ln w="9525">
            <a:noFill/>
            <a:miter lim="800000"/>
            <a:headEnd/>
            <a:tailEnd/>
          </a:ln>
          <a:effectLst/>
        </p:spPr>
        <p:txBody>
          <a:bodyPr>
            <a:spAutoFit/>
          </a:bodyPr>
          <a:lstStyle/>
          <a:p>
            <a:pPr>
              <a:spcBef>
                <a:spcPct val="50000"/>
              </a:spcBef>
            </a:pPr>
            <a:r>
              <a:rPr lang="en-US" sz="3200"/>
              <a:t>     </a:t>
            </a:r>
            <a:r>
              <a:rPr lang="en-US" sz="3200" b="1"/>
              <a:t>It's New!</a:t>
            </a:r>
          </a:p>
          <a:p>
            <a:pPr>
              <a:spcBef>
                <a:spcPct val="50000"/>
              </a:spcBef>
            </a:pPr>
            <a:r>
              <a:rPr lang="en-US" sz="3200" b="1"/>
              <a:t>                    It's Refreshing!  </a:t>
            </a:r>
            <a:br>
              <a:rPr lang="en-US" sz="3200" b="1"/>
            </a:br>
            <a:r>
              <a:rPr lang="en-US" sz="3200" b="1"/>
              <a:t>                                         It's Slurpy Soda! </a:t>
            </a:r>
            <a:r>
              <a:rPr lang="en-US" sz="3200"/>
              <a:t/>
            </a:r>
            <a:br>
              <a:rPr lang="en-US" sz="3200"/>
            </a:br>
            <a:r>
              <a:rPr lang="en-US" sz="3200"/>
              <a:t>This is the best soda in the world!  If you drink this soda you will jump higher, run faster and be smarter in school. </a:t>
            </a:r>
            <a:r>
              <a:rPr lang="en-US" sz="3200" b="1"/>
              <a:t>Try one today!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994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4" name="SN00590_.mid">
            <a:hlinkClick r:id="" action="ppaction://media"/>
          </p:cNvPr>
          <p:cNvPicPr>
            <a:picLocks noRot="1" noChangeAspect="1" noChangeArrowheads="1"/>
          </p:cNvPicPr>
          <p:nvPr>
            <a:audioFile r:link="rId1"/>
          </p:nvPr>
        </p:nvPicPr>
        <p:blipFill>
          <a:blip r:embed="rId4" cstate="print"/>
          <a:srcRect/>
          <a:stretch>
            <a:fillRect/>
          </a:stretch>
        </p:blipFill>
        <p:spPr bwMode="auto">
          <a:xfrm>
            <a:off x="4449763" y="3306763"/>
            <a:ext cx="244475" cy="244475"/>
          </a:xfrm>
          <a:prstGeom prst="rect">
            <a:avLst/>
          </a:prstGeom>
          <a:noFill/>
        </p:spPr>
      </p:pic>
      <p:pic>
        <p:nvPicPr>
          <p:cNvPr id="27652" name="Picture 4" descr="j0286930[1]"/>
          <p:cNvPicPr>
            <a:picLocks noChangeAspect="1" noChangeArrowheads="1"/>
          </p:cNvPicPr>
          <p:nvPr/>
        </p:nvPicPr>
        <p:blipFill>
          <a:blip r:embed="rId5" cstate="print"/>
          <a:srcRect/>
          <a:stretch>
            <a:fillRect/>
          </a:stretch>
        </p:blipFill>
        <p:spPr bwMode="auto">
          <a:xfrm>
            <a:off x="2133600" y="715963"/>
            <a:ext cx="5341938" cy="54260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610" fill="hold"/>
                                        <p:tgtEl>
                                          <p:spTgt spid="2765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765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371600" y="1066800"/>
            <a:ext cx="6400800" cy="4965700"/>
          </a:xfrm>
          <a:prstGeom prst="rect">
            <a:avLst/>
          </a:prstGeom>
          <a:noFill/>
          <a:ln w="9525">
            <a:noFill/>
            <a:miter lim="800000"/>
            <a:headEnd/>
            <a:tailEnd/>
          </a:ln>
          <a:effectLst/>
        </p:spPr>
        <p:txBody>
          <a:bodyPr>
            <a:spAutoFit/>
          </a:bodyPr>
          <a:lstStyle/>
          <a:p>
            <a:pPr>
              <a:spcBef>
                <a:spcPct val="50000"/>
              </a:spcBef>
            </a:pPr>
            <a:r>
              <a:rPr lang="en-US"/>
              <a:t>     </a:t>
            </a:r>
            <a:r>
              <a:rPr lang="en-US" sz="3200"/>
              <a:t>An author writes for many reasons. An author may give you </a:t>
            </a:r>
            <a:r>
              <a:rPr lang="en-US" sz="3200">
                <a:solidFill>
                  <a:srgbClr val="33CC33"/>
                </a:solidFill>
              </a:rPr>
              <a:t>facts or true information</a:t>
            </a:r>
            <a:r>
              <a:rPr lang="en-US" sz="3200"/>
              <a:t> about a subject. If so, they are writing </a:t>
            </a:r>
            <a:r>
              <a:rPr lang="en-US" sz="3200" b="1">
                <a:solidFill>
                  <a:srgbClr val="FF3300"/>
                </a:solidFill>
              </a:rPr>
              <a:t>to</a:t>
            </a:r>
            <a:r>
              <a:rPr lang="en-US" sz="3200" b="1"/>
              <a:t> </a:t>
            </a:r>
            <a:r>
              <a:rPr lang="en-US" sz="3200" b="1">
                <a:solidFill>
                  <a:srgbClr val="FF3300"/>
                </a:solidFill>
              </a:rPr>
              <a:t>inform</a:t>
            </a:r>
            <a:r>
              <a:rPr lang="en-US" sz="3200"/>
              <a:t>.  Some authors write </a:t>
            </a:r>
            <a:r>
              <a:rPr lang="en-US" sz="3200">
                <a:solidFill>
                  <a:srgbClr val="33CC33"/>
                </a:solidFill>
              </a:rPr>
              <a:t>fiction stories</a:t>
            </a:r>
            <a:r>
              <a:rPr lang="en-US" sz="3200"/>
              <a:t> or stories that are not true. They write these stories to </a:t>
            </a:r>
            <a:r>
              <a:rPr lang="en-US" sz="3200" b="1">
                <a:solidFill>
                  <a:srgbClr val="FF3300"/>
                </a:solidFill>
              </a:rPr>
              <a:t>entertain</a:t>
            </a:r>
            <a:r>
              <a:rPr lang="en-US" sz="3200"/>
              <a:t> you. Other authors may write to </a:t>
            </a:r>
            <a:r>
              <a:rPr lang="en-US" sz="3200" b="1">
                <a:solidFill>
                  <a:srgbClr val="FF3300"/>
                </a:solidFill>
              </a:rPr>
              <a:t>persuade</a:t>
            </a:r>
            <a:r>
              <a:rPr lang="en-US" sz="3200"/>
              <a:t> or to </a:t>
            </a:r>
            <a:r>
              <a:rPr lang="en-US" sz="3200">
                <a:solidFill>
                  <a:srgbClr val="33CC33"/>
                </a:solidFill>
              </a:rPr>
              <a:t>try to get you to do something</a:t>
            </a:r>
            <a:r>
              <a:rPr lang="en-US" sz="320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8" name="Rectangle 12"/>
          <p:cNvSpPr>
            <a:spLocks noChangeArrowheads="1"/>
          </p:cNvSpPr>
          <p:nvPr/>
        </p:nvSpPr>
        <p:spPr bwMode="auto">
          <a:xfrm>
            <a:off x="457200" y="5029200"/>
            <a:ext cx="8153400" cy="1524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4587" name="Rectangle 11"/>
          <p:cNvSpPr>
            <a:spLocks noChangeArrowheads="1"/>
          </p:cNvSpPr>
          <p:nvPr/>
        </p:nvSpPr>
        <p:spPr bwMode="auto">
          <a:xfrm>
            <a:off x="457200" y="3352800"/>
            <a:ext cx="8153400" cy="1524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4586" name="Rectangle 10"/>
          <p:cNvSpPr>
            <a:spLocks noChangeArrowheads="1"/>
          </p:cNvSpPr>
          <p:nvPr/>
        </p:nvSpPr>
        <p:spPr bwMode="auto">
          <a:xfrm>
            <a:off x="457200" y="1676400"/>
            <a:ext cx="8153400" cy="1524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4578" name="Text Box 2"/>
          <p:cNvSpPr txBox="1">
            <a:spLocks noChangeArrowheads="1"/>
          </p:cNvSpPr>
          <p:nvPr/>
        </p:nvSpPr>
        <p:spPr bwMode="auto">
          <a:xfrm>
            <a:off x="457200" y="1905000"/>
            <a:ext cx="5638800" cy="1311275"/>
          </a:xfrm>
          <a:prstGeom prst="rect">
            <a:avLst/>
          </a:prstGeom>
          <a:noFill/>
          <a:ln w="9525">
            <a:noFill/>
            <a:miter lim="800000"/>
            <a:headEnd/>
            <a:tailEnd/>
          </a:ln>
          <a:effectLst/>
        </p:spPr>
        <p:txBody>
          <a:bodyPr>
            <a:spAutoFit/>
          </a:bodyPr>
          <a:lstStyle/>
          <a:p>
            <a:pPr>
              <a:spcBef>
                <a:spcPct val="50000"/>
              </a:spcBef>
            </a:pPr>
            <a:r>
              <a:rPr lang="en-US" sz="3200" b="1"/>
              <a:t>Facts or true </a:t>
            </a:r>
          </a:p>
          <a:p>
            <a:pPr>
              <a:spcBef>
                <a:spcPct val="50000"/>
              </a:spcBef>
            </a:pPr>
            <a:r>
              <a:rPr lang="en-US" sz="3200" b="1"/>
              <a:t>Information? </a:t>
            </a:r>
          </a:p>
        </p:txBody>
      </p:sp>
      <p:sp>
        <p:nvSpPr>
          <p:cNvPr id="24579" name="Text Box 3"/>
          <p:cNvSpPr txBox="1">
            <a:spLocks noChangeArrowheads="1"/>
          </p:cNvSpPr>
          <p:nvPr/>
        </p:nvSpPr>
        <p:spPr bwMode="auto">
          <a:xfrm>
            <a:off x="609600" y="3886200"/>
            <a:ext cx="5638800" cy="579438"/>
          </a:xfrm>
          <a:prstGeom prst="rect">
            <a:avLst/>
          </a:prstGeom>
          <a:noFill/>
          <a:ln w="9525">
            <a:noFill/>
            <a:miter lim="800000"/>
            <a:headEnd/>
            <a:tailEnd/>
          </a:ln>
          <a:effectLst/>
        </p:spPr>
        <p:txBody>
          <a:bodyPr>
            <a:spAutoFit/>
          </a:bodyPr>
          <a:lstStyle/>
          <a:p>
            <a:pPr>
              <a:spcBef>
                <a:spcPct val="50000"/>
              </a:spcBef>
            </a:pPr>
            <a:r>
              <a:rPr lang="en-US" sz="3200" b="1"/>
              <a:t>Fiction?  </a:t>
            </a:r>
          </a:p>
        </p:txBody>
      </p:sp>
      <p:sp>
        <p:nvSpPr>
          <p:cNvPr id="24580" name="Text Box 4"/>
          <p:cNvSpPr txBox="1">
            <a:spLocks noChangeArrowheads="1"/>
          </p:cNvSpPr>
          <p:nvPr/>
        </p:nvSpPr>
        <p:spPr bwMode="auto">
          <a:xfrm>
            <a:off x="457200" y="5181600"/>
            <a:ext cx="5638800" cy="1311275"/>
          </a:xfrm>
          <a:prstGeom prst="rect">
            <a:avLst/>
          </a:prstGeom>
          <a:noFill/>
          <a:ln w="9525">
            <a:noFill/>
            <a:miter lim="800000"/>
            <a:headEnd/>
            <a:tailEnd/>
          </a:ln>
          <a:effectLst/>
        </p:spPr>
        <p:txBody>
          <a:bodyPr>
            <a:spAutoFit/>
          </a:bodyPr>
          <a:lstStyle/>
          <a:p>
            <a:pPr>
              <a:spcBef>
                <a:spcPct val="50000"/>
              </a:spcBef>
            </a:pPr>
            <a:r>
              <a:rPr lang="en-US" sz="3200" b="1"/>
              <a:t>Tries to get you</a:t>
            </a:r>
          </a:p>
          <a:p>
            <a:pPr>
              <a:spcBef>
                <a:spcPct val="50000"/>
              </a:spcBef>
            </a:pPr>
            <a:r>
              <a:rPr lang="en-US" sz="3200" b="1"/>
              <a:t>to do something?</a:t>
            </a:r>
          </a:p>
        </p:txBody>
      </p:sp>
      <p:sp>
        <p:nvSpPr>
          <p:cNvPr id="24581" name="Text Box 5"/>
          <p:cNvSpPr txBox="1">
            <a:spLocks noChangeArrowheads="1"/>
          </p:cNvSpPr>
          <p:nvPr/>
        </p:nvSpPr>
        <p:spPr bwMode="auto">
          <a:xfrm>
            <a:off x="2743200" y="3810000"/>
            <a:ext cx="51816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24582" name="Text Box 6"/>
          <p:cNvSpPr txBox="1">
            <a:spLocks noChangeArrowheads="1"/>
          </p:cNvSpPr>
          <p:nvPr/>
        </p:nvSpPr>
        <p:spPr bwMode="auto">
          <a:xfrm>
            <a:off x="3581400" y="2209800"/>
            <a:ext cx="46482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 to Inform or Teach</a:t>
            </a:r>
          </a:p>
        </p:txBody>
      </p:sp>
      <p:sp>
        <p:nvSpPr>
          <p:cNvPr id="24583" name="Text Box 7"/>
          <p:cNvSpPr txBox="1">
            <a:spLocks noChangeArrowheads="1"/>
          </p:cNvSpPr>
          <p:nvPr/>
        </p:nvSpPr>
        <p:spPr bwMode="auto">
          <a:xfrm>
            <a:off x="4191000" y="5257800"/>
            <a:ext cx="4114800" cy="1066800"/>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Persuade or Convince</a:t>
            </a:r>
          </a:p>
        </p:txBody>
      </p:sp>
      <p:sp>
        <p:nvSpPr>
          <p:cNvPr id="24585" name="Rectangle 9"/>
          <p:cNvSpPr>
            <a:spLocks noChangeArrowheads="1"/>
          </p:cNvSpPr>
          <p:nvPr/>
        </p:nvSpPr>
        <p:spPr bwMode="auto">
          <a:xfrm>
            <a:off x="533400" y="152400"/>
            <a:ext cx="8153400" cy="1311275"/>
          </a:xfrm>
          <a:prstGeom prst="rect">
            <a:avLst/>
          </a:prstGeom>
          <a:noFill/>
          <a:ln w="9525">
            <a:noFill/>
            <a:miter lim="800000"/>
            <a:headEnd/>
            <a:tailEnd/>
          </a:ln>
          <a:effectLst/>
        </p:spPr>
        <p:txBody>
          <a:bodyPr>
            <a:spAutoFit/>
          </a:bodyPr>
          <a:lstStyle/>
          <a:p>
            <a:pPr>
              <a:spcBef>
                <a:spcPct val="50000"/>
              </a:spcBef>
            </a:pPr>
            <a:r>
              <a:rPr lang="en-US" sz="3200" b="1"/>
              <a:t>What is the author’s purpose</a:t>
            </a:r>
          </a:p>
          <a:p>
            <a:pPr>
              <a:spcBef>
                <a:spcPct val="50000"/>
              </a:spcBef>
            </a:pPr>
            <a:r>
              <a:rPr lang="en-US" sz="3200" b="1"/>
              <a:t> if the passage contains .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8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5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p:bldP spid="24582" grpId="0"/>
      <p:bldP spid="2458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304800" y="381000"/>
            <a:ext cx="8534400" cy="4478338"/>
          </a:xfrm>
          <a:prstGeom prst="rect">
            <a:avLst/>
          </a:prstGeom>
          <a:noFill/>
          <a:ln w="9525">
            <a:noFill/>
            <a:miter lim="800000"/>
            <a:headEnd/>
            <a:tailEnd/>
          </a:ln>
          <a:effectLst/>
        </p:spPr>
        <p:txBody>
          <a:bodyPr>
            <a:spAutoFit/>
          </a:bodyPr>
          <a:lstStyle/>
          <a:p>
            <a:pPr>
              <a:spcBef>
                <a:spcPct val="50000"/>
              </a:spcBef>
            </a:pPr>
            <a:r>
              <a:rPr lang="en-US" sz="3200"/>
              <a:t>     It was a glorious morning in Alabama. The sun was shining through the trees. Alan couldn't wait to find his fishing pole and call his friend Sam to go fishing. They had a great time on these early morning fishing trips. They took their dogs with them and the dogs would swim in the lake while they fished. It was so funny to watch those dogs paddle around the lake. </a:t>
            </a:r>
          </a:p>
        </p:txBody>
      </p:sp>
      <p:sp>
        <p:nvSpPr>
          <p:cNvPr id="2056" name="Rectangle 8"/>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053" name="Text Box 5"/>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2054" name="Text Box 6"/>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2055" name="Text Box 7"/>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05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304800" y="381000"/>
            <a:ext cx="8534400" cy="3016250"/>
          </a:xfrm>
          <a:prstGeom prst="rect">
            <a:avLst/>
          </a:prstGeom>
          <a:noFill/>
          <a:ln w="9525">
            <a:noFill/>
            <a:miter lim="800000"/>
            <a:headEnd/>
            <a:tailEnd/>
          </a:ln>
          <a:effectLst/>
        </p:spPr>
        <p:txBody>
          <a:bodyPr>
            <a:spAutoFit/>
          </a:bodyPr>
          <a:lstStyle/>
          <a:p>
            <a:pPr>
              <a:spcBef>
                <a:spcPct val="50000"/>
              </a:spcBef>
            </a:pPr>
            <a:r>
              <a:rPr lang="en-US" sz="3200"/>
              <a:t>     The Slim-O-Matic will cause you to loose pounds and inches from your body in one month. This amazing machine helps you to exercise correctly and provides an easy video to show you the proper way to exercise. Send $75.99 and begin exercising today. </a:t>
            </a:r>
          </a:p>
        </p:txBody>
      </p:sp>
      <p:sp>
        <p:nvSpPr>
          <p:cNvPr id="7173" name="Rectangle 5"/>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7174" name="Text Box 6"/>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7175" name="Text Box 7"/>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7176" name="Text Box 8"/>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717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304800" y="381000"/>
            <a:ext cx="8534400" cy="3990975"/>
          </a:xfrm>
          <a:prstGeom prst="rect">
            <a:avLst/>
          </a:prstGeom>
          <a:noFill/>
          <a:ln w="9525">
            <a:noFill/>
            <a:miter lim="800000"/>
            <a:headEnd/>
            <a:tailEnd/>
          </a:ln>
          <a:effectLst/>
        </p:spPr>
        <p:txBody>
          <a:bodyPr>
            <a:spAutoFit/>
          </a:bodyPr>
          <a:lstStyle/>
          <a:p>
            <a:pPr>
              <a:spcBef>
                <a:spcPct val="50000"/>
              </a:spcBef>
            </a:pPr>
            <a:r>
              <a:rPr lang="en-US" sz="3200"/>
              <a:t>     The Underground Railroad was a secret organization which helped slaves escape to freedom. Many slaves were able to escape because of the conductors and station masters. The northern states were free states and slaves were free once they arrived in the north. Secret codes and signals were used to identify the conductors and station masters. </a:t>
            </a:r>
          </a:p>
        </p:txBody>
      </p:sp>
      <p:sp>
        <p:nvSpPr>
          <p:cNvPr id="9220" name="Rectangle 4"/>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9221" name="Text Box 5"/>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9222" name="Text Box 6"/>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9223" name="Text Box 7"/>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92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990600" y="838200"/>
            <a:ext cx="7162800" cy="3990975"/>
          </a:xfrm>
          <a:prstGeom prst="rect">
            <a:avLst/>
          </a:prstGeom>
          <a:noFill/>
          <a:ln w="9525">
            <a:noFill/>
            <a:miter lim="800000"/>
            <a:headEnd/>
            <a:tailEnd/>
          </a:ln>
          <a:effectLst/>
        </p:spPr>
        <p:txBody>
          <a:bodyPr>
            <a:spAutoFit/>
          </a:bodyPr>
          <a:lstStyle/>
          <a:p>
            <a:pPr>
              <a:spcBef>
                <a:spcPct val="50000"/>
              </a:spcBef>
            </a:pPr>
            <a:r>
              <a:rPr lang="en-US"/>
              <a:t>     </a:t>
            </a:r>
            <a:r>
              <a:rPr lang="en-US" sz="3200"/>
              <a:t>Judy Glen's amazing Wrinkle Remover cream will make you look younger in thirty days or less. This remarkable cream has special ingredients to make your wrinkles disappear. The cost for a thirty day supply is $ 25.99. Send your check to P.O.Box 00002, Shelton, CA 74836 </a:t>
            </a:r>
          </a:p>
        </p:txBody>
      </p:sp>
      <p:sp>
        <p:nvSpPr>
          <p:cNvPr id="11268" name="Rectangle 4"/>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1269" name="Text Box 5"/>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11270" name="Text Box 6"/>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11271" name="Text Box 7"/>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127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685800" y="457200"/>
            <a:ext cx="7924800" cy="4478338"/>
          </a:xfrm>
          <a:prstGeom prst="rect">
            <a:avLst/>
          </a:prstGeom>
          <a:noFill/>
          <a:ln w="9525">
            <a:noFill/>
            <a:miter lim="800000"/>
            <a:headEnd/>
            <a:tailEnd/>
          </a:ln>
          <a:effectLst/>
        </p:spPr>
        <p:txBody>
          <a:bodyPr>
            <a:spAutoFit/>
          </a:bodyPr>
          <a:lstStyle/>
          <a:p>
            <a:pPr>
              <a:spcBef>
                <a:spcPct val="50000"/>
              </a:spcBef>
            </a:pPr>
            <a:r>
              <a:rPr lang="en-US"/>
              <a:t>     </a:t>
            </a:r>
            <a:r>
              <a:rPr lang="en-US" sz="3200"/>
              <a:t>Thomas was not happy one little bit. His sister, Susan was making honor roll again. His parents would allow her to do anything she wanted to do. Thomas was not making honor roll this time and he was not going to be allowed to do all the things he wanted to do. Poor Thomas! He would just have to study harder and get back on the honor roll. </a:t>
            </a:r>
          </a:p>
        </p:txBody>
      </p:sp>
      <p:grpSp>
        <p:nvGrpSpPr>
          <p:cNvPr id="12291" name="Group 3"/>
          <p:cNvGrpSpPr>
            <a:grpSpLocks/>
          </p:cNvGrpSpPr>
          <p:nvPr/>
        </p:nvGrpSpPr>
        <p:grpSpPr bwMode="auto">
          <a:xfrm>
            <a:off x="0" y="5181600"/>
            <a:ext cx="8915400" cy="1066800"/>
            <a:chOff x="0" y="3264"/>
            <a:chExt cx="5616" cy="672"/>
          </a:xfrm>
        </p:grpSpPr>
        <p:sp>
          <p:nvSpPr>
            <p:cNvPr id="12292" name="Rectangle 4"/>
            <p:cNvSpPr>
              <a:spLocks noChangeArrowheads="1"/>
            </p:cNvSpPr>
            <p:nvPr/>
          </p:nvSpPr>
          <p:spPr bwMode="auto">
            <a:xfrm>
              <a:off x="96" y="3264"/>
              <a:ext cx="5520" cy="672"/>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2293" name="Text Box 5"/>
            <p:cNvSpPr txBox="1">
              <a:spLocks noChangeArrowheads="1"/>
            </p:cNvSpPr>
            <p:nvPr/>
          </p:nvSpPr>
          <p:spPr bwMode="auto">
            <a:xfrm>
              <a:off x="0" y="3264"/>
              <a:ext cx="1776" cy="576"/>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12294" name="Text Box 6"/>
            <p:cNvSpPr txBox="1">
              <a:spLocks noChangeArrowheads="1"/>
            </p:cNvSpPr>
            <p:nvPr/>
          </p:nvSpPr>
          <p:spPr bwMode="auto">
            <a:xfrm>
              <a:off x="1824" y="3408"/>
              <a:ext cx="1920" cy="365"/>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12295" name="Text Box 7"/>
            <p:cNvSpPr txBox="1">
              <a:spLocks noChangeArrowheads="1"/>
            </p:cNvSpPr>
            <p:nvPr/>
          </p:nvSpPr>
          <p:spPr bwMode="auto">
            <a:xfrm>
              <a:off x="3648" y="3264"/>
              <a:ext cx="1776" cy="576"/>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229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838200" y="685800"/>
            <a:ext cx="6858000" cy="4478338"/>
          </a:xfrm>
          <a:prstGeom prst="rect">
            <a:avLst/>
          </a:prstGeom>
          <a:noFill/>
          <a:ln w="9525">
            <a:noFill/>
            <a:miter lim="800000"/>
            <a:headEnd/>
            <a:tailEnd/>
          </a:ln>
          <a:effectLst/>
        </p:spPr>
        <p:txBody>
          <a:bodyPr>
            <a:spAutoFit/>
          </a:bodyPr>
          <a:lstStyle/>
          <a:p>
            <a:pPr>
              <a:spcBef>
                <a:spcPct val="50000"/>
              </a:spcBef>
            </a:pPr>
            <a:r>
              <a:rPr lang="en-US"/>
              <a:t>     </a:t>
            </a:r>
            <a:r>
              <a:rPr lang="en-US" sz="3200"/>
              <a:t>Laura Elizabeth Ingalls Wilder was born on February 7, 1867 in Pepin, Wisconsin to Charles and Caroline Ingalls. She met and married Almanzo James Wilder in 1885. She published many books based on her travels to the west. Her writing became the basis for the " Little House" series She died in 1957. </a:t>
            </a:r>
          </a:p>
        </p:txBody>
      </p:sp>
      <p:sp>
        <p:nvSpPr>
          <p:cNvPr id="13316" name="Rectangle 4"/>
          <p:cNvSpPr>
            <a:spLocks noChangeArrowheads="1"/>
          </p:cNvSpPr>
          <p:nvPr/>
        </p:nvSpPr>
        <p:spPr bwMode="auto">
          <a:xfrm>
            <a:off x="152400" y="5181600"/>
            <a:ext cx="8763000" cy="1066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3317" name="Text Box 5"/>
          <p:cNvSpPr txBox="1">
            <a:spLocks noChangeArrowheads="1"/>
          </p:cNvSpPr>
          <p:nvPr/>
        </p:nvSpPr>
        <p:spPr bwMode="auto">
          <a:xfrm>
            <a:off x="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Inform</a:t>
            </a:r>
          </a:p>
        </p:txBody>
      </p:sp>
      <p:sp>
        <p:nvSpPr>
          <p:cNvPr id="13318" name="Text Box 6"/>
          <p:cNvSpPr txBox="1">
            <a:spLocks noChangeArrowheads="1"/>
          </p:cNvSpPr>
          <p:nvPr/>
        </p:nvSpPr>
        <p:spPr bwMode="auto">
          <a:xfrm>
            <a:off x="2895600" y="5410200"/>
            <a:ext cx="3048000" cy="579438"/>
          </a:xfrm>
          <a:prstGeom prst="rect">
            <a:avLst/>
          </a:prstGeom>
          <a:noFill/>
          <a:ln w="9525">
            <a:noFill/>
            <a:miter lim="800000"/>
            <a:headEnd/>
            <a:tailEnd/>
          </a:ln>
          <a:effectLst/>
        </p:spPr>
        <p:txBody>
          <a:bodyPr>
            <a:spAutoFit/>
          </a:bodyPr>
          <a:lstStyle/>
          <a:p>
            <a:pPr>
              <a:spcBef>
                <a:spcPct val="50000"/>
              </a:spcBef>
            </a:pPr>
            <a:r>
              <a:rPr lang="en-US" sz="3200" b="1">
                <a:solidFill>
                  <a:srgbClr val="FF3300"/>
                </a:solidFill>
                <a:latin typeface="Comic Sans MS" pitchFamily="66" charset="0"/>
              </a:rPr>
              <a:t>to Entertain</a:t>
            </a:r>
          </a:p>
        </p:txBody>
      </p:sp>
      <p:sp>
        <p:nvSpPr>
          <p:cNvPr id="13319" name="Text Box 7"/>
          <p:cNvSpPr txBox="1">
            <a:spLocks noChangeArrowheads="1"/>
          </p:cNvSpPr>
          <p:nvPr/>
        </p:nvSpPr>
        <p:spPr bwMode="auto">
          <a:xfrm>
            <a:off x="5791200" y="5181600"/>
            <a:ext cx="2819400" cy="914400"/>
          </a:xfrm>
          <a:prstGeom prst="rect">
            <a:avLst/>
          </a:prstGeom>
          <a:noFill/>
          <a:ln w="9525">
            <a:noFill/>
            <a:miter lim="800000"/>
            <a:headEnd/>
            <a:tailEnd/>
          </a:ln>
          <a:effectLst/>
        </p:spPr>
        <p:txBody>
          <a:bodyPr>
            <a:spAutoFit/>
          </a:bodyPr>
          <a:lstStyle/>
          <a:p>
            <a:pPr>
              <a:spcBef>
                <a:spcPct val="50000"/>
              </a:spcBef>
            </a:pPr>
            <a:r>
              <a:rPr lang="en-US" sz="5400" b="1">
                <a:solidFill>
                  <a:srgbClr val="FF3300"/>
                </a:solidFill>
                <a:latin typeface="Comic Sans MS" pitchFamily="66" charset="0"/>
              </a:rPr>
              <a:t> </a:t>
            </a:r>
            <a:r>
              <a:rPr lang="en-US" sz="3200" b="1">
                <a:solidFill>
                  <a:srgbClr val="FF3300"/>
                </a:solidFill>
                <a:latin typeface="Comic Sans MS" pitchFamily="66" charset="0"/>
              </a:rPr>
              <a:t>to Persuade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133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68</TotalTime>
  <Words>971</Words>
  <Application>Microsoft Office PowerPoint</Application>
  <PresentationFormat>On-screen Show (4:3)</PresentationFormat>
  <Paragraphs>98</Paragraphs>
  <Slides>19</Slides>
  <Notes>19</Notes>
  <HiddenSlides>0</HiddenSlides>
  <MMClips>2</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4" baseType="lpstr">
      <vt:lpstr>Arial</vt:lpstr>
      <vt:lpstr>Times New Roman</vt:lpstr>
      <vt:lpstr>Comic Sans MS</vt:lpstr>
      <vt:lpstr>Default Design</vt:lpstr>
      <vt:lpstr>Microsoft Clip Gallery</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VBELL</dc:creator>
  <cp:lastModifiedBy>user</cp:lastModifiedBy>
  <cp:revision>16</cp:revision>
  <dcterms:created xsi:type="dcterms:W3CDTF">2006-08-18T11:22:31Z</dcterms:created>
  <dcterms:modified xsi:type="dcterms:W3CDTF">2010-01-03T00:10:45Z</dcterms:modified>
</cp:coreProperties>
</file>